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2" r:id="rId2"/>
  </p:sldIdLst>
  <p:sldSz cx="12192000" cy="6858000"/>
  <p:notesSz cx="6819900" cy="99187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6600"/>
    <a:srgbClr val="006600"/>
    <a:srgbClr val="80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116" d="100"/>
          <a:sy n="116" d="100"/>
        </p:scale>
        <p:origin x="390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CBB594AC-93FA-424B-A560-57B9128EFD76}" type="doc">
      <dgm:prSet loTypeId="urn:microsoft.com/office/officeart/2005/8/layout/vList6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7338E2CC-0579-491A-A0E3-2152C1B572CF}" type="pres">
      <dgm:prSet presAssocID="{CBB594AC-93FA-424B-A560-57B9128EFD76}" presName="Name0" presStyleCnt="0">
        <dgm:presLayoutVars>
          <dgm:dir/>
          <dgm:animLvl val="lvl"/>
          <dgm:resizeHandles/>
        </dgm:presLayoutVars>
      </dgm:prSet>
      <dgm:spPr/>
      <dgm:t>
        <a:bodyPr/>
        <a:lstStyle/>
        <a:p>
          <a:endParaRPr lang="en-GB"/>
        </a:p>
      </dgm:t>
    </dgm:pt>
  </dgm:ptLst>
  <dgm:cxnLst>
    <dgm:cxn modelId="{8B87BA46-D6BD-449E-8B17-8A16CB41230B}" type="presOf" srcId="{CBB594AC-93FA-424B-A560-57B9128EFD76}" destId="{7338E2CC-0579-491A-A0E3-2152C1B572CF}" srcOrd="0" destOrd="0" presId="urn:microsoft.com/office/officeart/2005/8/layout/vList6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  <a:ext uri="{C62137D5-CB1D-491B-B009-E17868A290BF}">
      <dgm14:recolorImg xmlns:dgm14="http://schemas.microsoft.com/office/drawing/2010/diagram" val="1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6">
  <dgm:title val=""/>
  <dgm:desc val=""/>
  <dgm:catLst>
    <dgm:cat type="process" pri="22000"/>
    <dgm:cat type="list" pri="1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/>
    </dgm:varLst>
    <dgm:alg type="lin">
      <dgm:param type="linDir" val="fromT"/>
    </dgm:alg>
    <dgm:shape xmlns:r="http://schemas.openxmlformats.org/officeDocument/2006/relationships" r:blip="">
      <dgm:adjLst/>
    </dgm:shape>
    <dgm:presOf/>
    <dgm:constrLst>
      <dgm:constr type="w" for="ch" forName="linNode" refType="w"/>
      <dgm:constr type="h" for="ch" forName="linNode" refType="h"/>
      <dgm:constr type="h" for="ch" forName="spacing" refType="h" refFor="ch" refForName="linNode" fact="0.1"/>
      <dgm:constr type="primFontSz" for="des" forName="parentShp" op="equ" val="65"/>
      <dgm:constr type="primFontSz" for="des" forName="childShp" op="equ" val="65"/>
    </dgm:constrLst>
    <dgm:ruleLst/>
    <dgm:forEach name="Name1" axis="ch" ptType="node">
      <dgm:layoutNode name="linNode">
        <dgm:choose name="Name2">
          <dgm:if name="Name3" func="var" arg="dir" op="equ" val="norm">
            <dgm:alg type="lin">
              <dgm:param type="linDir" val="fromL"/>
            </dgm:alg>
          </dgm:if>
          <dgm:else name="Name4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hoose name="Name5">
          <dgm:if name="Name6" func="var" arg="dir" op="equ" val="norm">
            <dgm:constrLst>
              <dgm:constr type="w" for="ch" forName="parentShp" refType="w" fact="0.4"/>
              <dgm:constr type="h" for="ch" forName="parentShp" refType="h"/>
              <dgm:constr type="w" for="ch" forName="childShp" refType="w" fact="0.6"/>
              <dgm:constr type="h" for="ch" forName="childShp" refType="h" refFor="ch" refForName="parentShp"/>
            </dgm:constrLst>
          </dgm:if>
          <dgm:else name="Name7">
            <dgm:constrLst>
              <dgm:constr type="w" for="ch" forName="parentShp" refType="w" fact="0.4"/>
              <dgm:constr type="h" for="ch" forName="parentShp" refType="h"/>
              <dgm:constr type="w" for="ch" forName="childShp" refType="w" fact="0.6"/>
              <dgm:constr type="h" for="ch" forName="childShp" refType="h" refFor="ch" refForName="parentShp"/>
            </dgm:constrLst>
          </dgm:else>
        </dgm:choose>
        <dgm:ruleLst/>
        <dgm:layoutNode name="parentShp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childShp" styleLbl="bgAccFollowNode1">
          <dgm:varLst>
            <dgm:bulletEnabled val="1"/>
          </dgm:varLst>
          <dgm:alg type="tx">
            <dgm:param type="stBulletLvl" val="1"/>
          </dgm:alg>
          <dgm:choose name="Name8">
            <dgm:if name="Name9" func="var" arg="dir" op="equ" val="norm">
              <dgm:shape xmlns:r="http://schemas.openxmlformats.org/officeDocument/2006/relationships" type="rightArrow" r:blip="" zOrderOff="-2">
                <dgm:adjLst>
                  <dgm:adj idx="1" val="0.75"/>
                </dgm:adjLst>
              </dgm:shape>
            </dgm:if>
            <dgm:else name="Name10">
              <dgm:shape xmlns:r="http://schemas.openxmlformats.org/officeDocument/2006/relationships" rot="180" type="rightArrow" r:blip="" zOrderOff="-2">
                <dgm:adjLst>
                  <dgm:adj idx="1" val="0.75"/>
                </dgm:adjLst>
              </dgm:shape>
            </dgm:else>
          </dgm:choose>
          <dgm:presOf axis="des" ptType="node"/>
          <dgm:constrLst>
            <dgm:constr type="secFontSz" refType="primFontSz"/>
            <dgm:constr type="tMarg" refType="primFontSz" fact="0.05"/>
            <dgm:constr type="bMarg" refType="primFontSz" fact="0.05"/>
            <dgm:constr type="lMarg" refType="primFontSz" fact="0.05"/>
            <dgm:constr type="rMarg" refType="primFontSz" fact="0.05"/>
          </dgm:constrLst>
          <dgm:ruleLst>
            <dgm:rule type="primFontSz" val="5" fact="NaN" max="NaN"/>
          </dgm:ruleLst>
        </dgm:layoutNode>
      </dgm:layoutNode>
      <dgm:forEach name="Name11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226427-EED2-4BBD-8AF5-9BC6097A0B43}" type="datetimeFigureOut">
              <a:rPr lang="en-GB" smtClean="0"/>
              <a:t>05/08/2025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C0A2C6-7030-4D80-9019-4AF292880A4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7470318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226427-EED2-4BBD-8AF5-9BC6097A0B43}" type="datetimeFigureOut">
              <a:rPr lang="en-GB" smtClean="0"/>
              <a:t>05/08/2025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C0A2C6-7030-4D80-9019-4AF292880A4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3878233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226427-EED2-4BBD-8AF5-9BC6097A0B43}" type="datetimeFigureOut">
              <a:rPr lang="en-GB" smtClean="0"/>
              <a:t>05/08/2025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C0A2C6-7030-4D80-9019-4AF292880A4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701979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226427-EED2-4BBD-8AF5-9BC6097A0B43}" type="datetimeFigureOut">
              <a:rPr lang="en-GB" smtClean="0"/>
              <a:t>05/08/2025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C0A2C6-7030-4D80-9019-4AF292880A4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5189564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226427-EED2-4BBD-8AF5-9BC6097A0B43}" type="datetimeFigureOut">
              <a:rPr lang="en-GB" smtClean="0"/>
              <a:t>05/08/2025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C0A2C6-7030-4D80-9019-4AF292880A4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9336471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226427-EED2-4BBD-8AF5-9BC6097A0B43}" type="datetimeFigureOut">
              <a:rPr lang="en-GB" smtClean="0"/>
              <a:t>05/08/2025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C0A2C6-7030-4D80-9019-4AF292880A4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6731573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226427-EED2-4BBD-8AF5-9BC6097A0B43}" type="datetimeFigureOut">
              <a:rPr lang="en-GB" smtClean="0"/>
              <a:t>05/08/2025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C0A2C6-7030-4D80-9019-4AF292880A4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394956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226427-EED2-4BBD-8AF5-9BC6097A0B43}" type="datetimeFigureOut">
              <a:rPr lang="en-GB" smtClean="0"/>
              <a:t>05/08/2025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C0A2C6-7030-4D80-9019-4AF292880A4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0866906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226427-EED2-4BBD-8AF5-9BC6097A0B43}" type="datetimeFigureOut">
              <a:rPr lang="en-GB" smtClean="0"/>
              <a:t>05/08/2025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C0A2C6-7030-4D80-9019-4AF292880A4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5270176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226427-EED2-4BBD-8AF5-9BC6097A0B43}" type="datetimeFigureOut">
              <a:rPr lang="en-GB" smtClean="0"/>
              <a:t>05/08/2025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C0A2C6-7030-4D80-9019-4AF292880A4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7998914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226427-EED2-4BBD-8AF5-9BC6097A0B43}" type="datetimeFigureOut">
              <a:rPr lang="en-GB" smtClean="0"/>
              <a:t>05/08/2025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C0A2C6-7030-4D80-9019-4AF292880A4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3628461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4226427-EED2-4BBD-8AF5-9BC6097A0B43}" type="datetimeFigureOut">
              <a:rPr lang="en-GB" smtClean="0"/>
              <a:t>05/08/2025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BC0A2C6-7030-4D80-9019-4AF292880A4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1374182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0" y="0"/>
            <a:ext cx="12192000" cy="1364974"/>
          </a:xfrm>
          <a:prstGeom prst="rect">
            <a:avLst/>
          </a:prstGeom>
          <a:solidFill>
            <a:srgbClr val="8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5" name="Rectangle 4"/>
          <p:cNvSpPr/>
          <p:nvPr/>
        </p:nvSpPr>
        <p:spPr>
          <a:xfrm>
            <a:off x="1410272" y="328544"/>
            <a:ext cx="9371476" cy="73866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4200" b="1" cap="none" spc="0" dirty="0" smtClean="0">
                <a:ln w="9525">
                  <a:solidFill>
                    <a:schemeClr val="bg2">
                      <a:lumMod val="50000"/>
                    </a:schemeClr>
                  </a:solidFill>
                  <a:prstDash val="solid"/>
                </a:ln>
                <a:solidFill>
                  <a:srgbClr val="FFC000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North Tyneside Term Dates 		</a:t>
            </a:r>
            <a:r>
              <a:rPr lang="en-US" sz="4200" b="1" cap="none" spc="0" smtClean="0">
                <a:ln w="9525">
                  <a:solidFill>
                    <a:schemeClr val="bg2">
                      <a:lumMod val="50000"/>
                    </a:schemeClr>
                  </a:solidFill>
                  <a:prstDash val="solid"/>
                </a:ln>
                <a:solidFill>
                  <a:srgbClr val="FFC000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	</a:t>
            </a:r>
            <a:r>
              <a:rPr lang="en-US" sz="4200" b="1" cap="none" spc="0" smtClean="0">
                <a:ln w="9525">
                  <a:solidFill>
                    <a:schemeClr val="bg2">
                      <a:lumMod val="50000"/>
                    </a:schemeClr>
                  </a:solidFill>
                  <a:prstDash val="solid"/>
                </a:ln>
                <a:solidFill>
                  <a:srgbClr val="FFC000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2025-26</a:t>
            </a:r>
            <a:endParaRPr lang="en-US" sz="4200" b="1" cap="none" spc="0" dirty="0">
              <a:ln w="9525">
                <a:solidFill>
                  <a:schemeClr val="bg2">
                    <a:lumMod val="50000"/>
                  </a:schemeClr>
                </a:solidFill>
                <a:prstDash val="solid"/>
              </a:ln>
              <a:solidFill>
                <a:srgbClr val="FFC000"/>
              </a:solidFill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</a:endParaRPr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67544" y="1693518"/>
            <a:ext cx="1640095" cy="1571119"/>
          </a:xfrm>
          <a:prstGeom prst="rect">
            <a:avLst/>
          </a:prstGeom>
        </p:spPr>
      </p:pic>
      <p:sp>
        <p:nvSpPr>
          <p:cNvPr id="23" name="Rectangle 22"/>
          <p:cNvSpPr/>
          <p:nvPr/>
        </p:nvSpPr>
        <p:spPr>
          <a:xfrm>
            <a:off x="116992" y="3593181"/>
            <a:ext cx="2341200" cy="3046988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32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</a:rPr>
              <a:t>Attendance </a:t>
            </a:r>
          </a:p>
          <a:p>
            <a:pPr algn="ctr"/>
            <a:r>
              <a:rPr lang="en-US" sz="32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</a:rPr>
              <a:t>Matters</a:t>
            </a:r>
          </a:p>
          <a:p>
            <a:pPr algn="ctr"/>
            <a:r>
              <a:rPr lang="en-US" sz="32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At</a:t>
            </a:r>
          </a:p>
          <a:p>
            <a:pPr algn="ctr"/>
            <a:r>
              <a:rPr lang="en-US" sz="3200" b="1" cap="none" spc="0" dirty="0" err="1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</a:rPr>
              <a:t>Fordley</a:t>
            </a:r>
            <a:endParaRPr lang="en-US" sz="3200" b="1" cap="none" spc="0" dirty="0" smtClean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/>
            </a:endParaRPr>
          </a:p>
          <a:p>
            <a:pPr algn="ctr"/>
            <a:r>
              <a:rPr lang="en-US" sz="32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Primary</a:t>
            </a:r>
          </a:p>
          <a:p>
            <a:pPr algn="ctr"/>
            <a:r>
              <a:rPr lang="en-US" sz="32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</a:rPr>
              <a:t>School</a:t>
            </a:r>
            <a:endParaRPr lang="en-US" sz="32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/>
            </a:endParaRPr>
          </a:p>
        </p:txBody>
      </p:sp>
      <p:graphicFrame>
        <p:nvGraphicFramePr>
          <p:cNvPr id="2" name="Diagram 1"/>
          <p:cNvGraphicFramePr/>
          <p:nvPr>
            <p:extLst>
              <p:ext uri="{D42A27DB-BD31-4B8C-83A1-F6EECF244321}">
                <p14:modId xmlns:p14="http://schemas.microsoft.com/office/powerpoint/2010/main" val="3952997734"/>
              </p:ext>
            </p:extLst>
          </p:nvPr>
        </p:nvGraphicFramePr>
        <p:xfrm>
          <a:off x="2815771" y="1538562"/>
          <a:ext cx="9130806" cy="188103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14" name="Rectangle 13"/>
          <p:cNvSpPr/>
          <p:nvPr/>
        </p:nvSpPr>
        <p:spPr>
          <a:xfrm>
            <a:off x="2648197" y="1538562"/>
            <a:ext cx="5462650" cy="940515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TextBox 7"/>
          <p:cNvSpPr txBox="1"/>
          <p:nvPr/>
        </p:nvSpPr>
        <p:spPr>
          <a:xfrm>
            <a:off x="9981661" y="2297723"/>
            <a:ext cx="2086906" cy="33855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Our training days are:</a:t>
            </a:r>
          </a:p>
          <a:p>
            <a:endParaRPr lang="en-GB" dirty="0"/>
          </a:p>
          <a:p>
            <a:pPr marL="285750" indent="-285750">
              <a:buFontTx/>
              <a:buChar char="-"/>
            </a:pPr>
            <a:r>
              <a:rPr lang="en-GB" sz="1600" dirty="0" smtClean="0"/>
              <a:t>Monday </a:t>
            </a:r>
            <a:r>
              <a:rPr lang="en-GB" sz="1600" dirty="0" smtClean="0"/>
              <a:t>1st</a:t>
            </a:r>
            <a:r>
              <a:rPr lang="en-GB" sz="1600" dirty="0" smtClean="0"/>
              <a:t> </a:t>
            </a:r>
            <a:r>
              <a:rPr lang="en-GB" sz="1600" dirty="0" smtClean="0"/>
              <a:t>September</a:t>
            </a:r>
            <a:endParaRPr lang="en-GB" sz="1600" dirty="0"/>
          </a:p>
          <a:p>
            <a:pPr marL="285750" indent="-285750">
              <a:buFontTx/>
              <a:buChar char="-"/>
            </a:pPr>
            <a:r>
              <a:rPr lang="en-GB" sz="1600" dirty="0" smtClean="0"/>
              <a:t>Monday </a:t>
            </a:r>
            <a:r>
              <a:rPr lang="en-GB" sz="1600" dirty="0"/>
              <a:t>5</a:t>
            </a:r>
            <a:r>
              <a:rPr lang="en-GB" sz="1600" baseline="30000" dirty="0" smtClean="0"/>
              <a:t>th</a:t>
            </a:r>
            <a:r>
              <a:rPr lang="en-GB" sz="1600" dirty="0" smtClean="0"/>
              <a:t> </a:t>
            </a:r>
            <a:r>
              <a:rPr lang="en-GB" sz="1600" dirty="0" smtClean="0"/>
              <a:t>January</a:t>
            </a:r>
          </a:p>
          <a:p>
            <a:pPr marL="285750" indent="-285750">
              <a:buFontTx/>
              <a:buChar char="-"/>
            </a:pPr>
            <a:r>
              <a:rPr lang="en-GB" sz="1600" dirty="0" smtClean="0"/>
              <a:t>Monday </a:t>
            </a:r>
            <a:r>
              <a:rPr lang="en-GB" sz="1600" dirty="0" smtClean="0"/>
              <a:t>1</a:t>
            </a:r>
            <a:r>
              <a:rPr lang="en-GB" sz="1600" baseline="30000" dirty="0" smtClean="0"/>
              <a:t>st</a:t>
            </a:r>
            <a:r>
              <a:rPr lang="en-GB" sz="1600" dirty="0" smtClean="0"/>
              <a:t> </a:t>
            </a:r>
            <a:r>
              <a:rPr lang="en-GB" sz="1600" dirty="0" smtClean="0"/>
              <a:t>June</a:t>
            </a:r>
            <a:endParaRPr lang="en-GB" sz="1600" dirty="0" smtClean="0"/>
          </a:p>
          <a:p>
            <a:pPr marL="285750" indent="-285750">
              <a:buFontTx/>
              <a:buChar char="-"/>
            </a:pPr>
            <a:endParaRPr lang="en-GB" sz="1600" dirty="0"/>
          </a:p>
          <a:p>
            <a:r>
              <a:rPr lang="en-GB" sz="1600" dirty="0" smtClean="0"/>
              <a:t>Please note there are 3 training</a:t>
            </a:r>
          </a:p>
          <a:p>
            <a:r>
              <a:rPr lang="en-GB" sz="1600" dirty="0"/>
              <a:t>d</a:t>
            </a:r>
            <a:r>
              <a:rPr lang="en-GB" sz="1600" dirty="0" smtClean="0"/>
              <a:t>ays this year for all schools.</a:t>
            </a:r>
            <a:endParaRPr lang="en-GB" sz="1600" dirty="0"/>
          </a:p>
        </p:txBody>
      </p:sp>
      <p:sp>
        <p:nvSpPr>
          <p:cNvPr id="9" name="Oval 8"/>
          <p:cNvSpPr/>
          <p:nvPr/>
        </p:nvSpPr>
        <p:spPr>
          <a:xfrm>
            <a:off x="5591908" y="2696308"/>
            <a:ext cx="152400" cy="152400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Oval 12"/>
          <p:cNvSpPr/>
          <p:nvPr/>
        </p:nvSpPr>
        <p:spPr>
          <a:xfrm>
            <a:off x="8771496" y="3686926"/>
            <a:ext cx="152400" cy="152400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Oval 14"/>
          <p:cNvSpPr/>
          <p:nvPr/>
        </p:nvSpPr>
        <p:spPr>
          <a:xfrm>
            <a:off x="3515957" y="3699594"/>
            <a:ext cx="152400" cy="152400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Oval 15"/>
          <p:cNvSpPr/>
          <p:nvPr/>
        </p:nvSpPr>
        <p:spPr>
          <a:xfrm>
            <a:off x="5602862" y="2604719"/>
            <a:ext cx="152400" cy="152400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8"/>
          <a:srcRect l="25841" t="18624" r="25765" b="21274"/>
          <a:stretch/>
        </p:blipFill>
        <p:spPr>
          <a:xfrm>
            <a:off x="2275387" y="1454092"/>
            <a:ext cx="7735582" cy="5403908"/>
          </a:xfrm>
          <a:prstGeom prst="rect">
            <a:avLst/>
          </a:prstGeom>
        </p:spPr>
      </p:pic>
      <p:sp>
        <p:nvSpPr>
          <p:cNvPr id="7" name="Oval 6"/>
          <p:cNvSpPr/>
          <p:nvPr/>
        </p:nvSpPr>
        <p:spPr>
          <a:xfrm>
            <a:off x="5580954" y="2479077"/>
            <a:ext cx="174308" cy="217231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Oval 16"/>
          <p:cNvSpPr/>
          <p:nvPr/>
        </p:nvSpPr>
        <p:spPr>
          <a:xfrm>
            <a:off x="3668357" y="3730961"/>
            <a:ext cx="174308" cy="217231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Oval 17"/>
          <p:cNvSpPr/>
          <p:nvPr/>
        </p:nvSpPr>
        <p:spPr>
          <a:xfrm>
            <a:off x="8945804" y="3761397"/>
            <a:ext cx="174308" cy="217231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608982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340</TotalTime>
  <Words>37</Words>
  <Application>Microsoft Office PowerPoint</Application>
  <PresentationFormat>Widescreen</PresentationFormat>
  <Paragraphs>15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PowerPoint Presentation</vt:lpstr>
    </vt:vector>
  </TitlesOfParts>
  <Company>Northtyneside Council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Claire Withers</dc:creator>
  <cp:lastModifiedBy>Claire Withers</cp:lastModifiedBy>
  <cp:revision>28</cp:revision>
  <cp:lastPrinted>2022-09-07T16:21:44Z</cp:lastPrinted>
  <dcterms:created xsi:type="dcterms:W3CDTF">2018-10-09T17:28:30Z</dcterms:created>
  <dcterms:modified xsi:type="dcterms:W3CDTF">2025-08-05T12:37:33Z</dcterms:modified>
</cp:coreProperties>
</file>